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1" r:id="rId4"/>
    <p:sldId id="265" r:id="rId5"/>
    <p:sldId id="277" r:id="rId6"/>
    <p:sldId id="278" r:id="rId7"/>
    <p:sldId id="286" r:id="rId8"/>
    <p:sldId id="267" r:id="rId9"/>
    <p:sldId id="279" r:id="rId10"/>
    <p:sldId id="280" r:id="rId11"/>
    <p:sldId id="283" r:id="rId12"/>
    <p:sldId id="281" r:id="rId13"/>
    <p:sldId id="284" r:id="rId14"/>
    <p:sldId id="291" r:id="rId15"/>
    <p:sldId id="285" r:id="rId16"/>
    <p:sldId id="287" r:id="rId17"/>
    <p:sldId id="292" r:id="rId18"/>
    <p:sldId id="289" r:id="rId19"/>
    <p:sldId id="295" r:id="rId20"/>
    <p:sldId id="293" r:id="rId21"/>
    <p:sldId id="275" r:id="rId22"/>
    <p:sldId id="297" r:id="rId23"/>
    <p:sldId id="298" r:id="rId24"/>
    <p:sldId id="262" r:id="rId25"/>
    <p:sldId id="264" r:id="rId26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664" autoAdjust="0"/>
  </p:normalViewPr>
  <p:slideViewPr>
    <p:cSldViewPr>
      <p:cViewPr>
        <p:scale>
          <a:sx n="66" d="100"/>
          <a:sy n="66" d="100"/>
        </p:scale>
        <p:origin x="666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090E3-50FB-491C-87FF-34ABCCB96758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4F221-7D10-4E72-868C-92D8E6CC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71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3CCE-00CA-49E9-B9D7-220446014AB3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A3CA9-CA3D-48F4-9366-B28E264D7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71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2"/>
                </a:solidFill>
              </a:rPr>
              <a:t>Tweets Source - http://www.wired.com/2013/09/gangs-of-social-media/all/</a:t>
            </a:r>
            <a:endParaRPr lang="en-US" dirty="0" smtClean="0"/>
          </a:p>
          <a:p>
            <a:r>
              <a:rPr lang="en-US" dirty="0" smtClean="0"/>
              <a:t>Image Source - http://www.7bucktees.com/shop/chi-raq-chiraq-version-2-t-shirt</a:t>
            </a:r>
            <a:r>
              <a:rPr lang="en-US" dirty="0" smtClean="0"/>
              <a:t>/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*Example tweets shown above are public data reported in the cited news paper article. They are not part of our research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5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http://i.ytimg.com/vi/dqyYvIqjuFI/maxresdefault.jpg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4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http://www.pcb.its.dot.gov/standardstraining/mod08/ppt/m08ppt23.jpg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45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9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32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http://www.sciencenutshell.com/wp-content/uploads/2014/12/o-GANG-VIOLENCE-facebook.jpg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0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5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51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http://www.sciencenutshell.com/wp-content/uploads/2014/12/o-GANG-VIOLENCE-facebook.jpg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0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*Example Twitter profiles shown above are public data reported in news articles. They are not part of our research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2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351062" cy="365125"/>
          </a:xfrm>
        </p:spPr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356351"/>
            <a:ext cx="6048672" cy="365125"/>
          </a:xfrm>
        </p:spPr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8384" y="6356351"/>
            <a:ext cx="486966" cy="365125"/>
          </a:xfrm>
        </p:spPr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9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7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5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4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0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1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1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knoesis.org/resources/faculty/doran/index.html" TargetMode="External"/><Relationship Id="rId18" Type="http://schemas.openxmlformats.org/officeDocument/2006/relationships/image" Target="../media/image6.jpeg"/><Relationship Id="rId3" Type="http://schemas.openxmlformats.org/officeDocument/2006/relationships/image" Target="../media/image1.jpeg"/><Relationship Id="rId21" Type="http://schemas.openxmlformats.org/officeDocument/2006/relationships/image" Target="../media/image7.jpg"/><Relationship Id="rId7" Type="http://schemas.openxmlformats.org/officeDocument/2006/relationships/hyperlink" Target="http://knoesis.org/" TargetMode="External"/><Relationship Id="rId12" Type="http://schemas.openxmlformats.org/officeDocument/2006/relationships/image" Target="../media/image4.jpeg"/><Relationship Id="rId17" Type="http://schemas.openxmlformats.org/officeDocument/2006/relationships/hyperlink" Target="mailto:lakshika@knoesis.org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www.wright.edu/~balasuriya.3/" TargetMode="External"/><Relationship Id="rId20" Type="http://schemas.openxmlformats.org/officeDocument/2006/relationships/hyperlink" Target="mailto:sanjaya@knoesis.or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://knoesis.org/amit" TargetMode="External"/><Relationship Id="rId5" Type="http://schemas.openxmlformats.org/officeDocument/2006/relationships/hyperlink" Target="http://www.wright.edu/" TargetMode="External"/><Relationship Id="rId15" Type="http://schemas.openxmlformats.org/officeDocument/2006/relationships/image" Target="../media/image5.jpeg"/><Relationship Id="rId10" Type="http://schemas.openxmlformats.org/officeDocument/2006/relationships/hyperlink" Target="mailto:amit@knoesis.org" TargetMode="External"/><Relationship Id="rId19" Type="http://schemas.openxmlformats.org/officeDocument/2006/relationships/hyperlink" Target="http://knoesis.wright.edu/researchers/sanjaya/" TargetMode="External"/><Relationship Id="rId4" Type="http://schemas.openxmlformats.org/officeDocument/2006/relationships/hyperlink" Target="http://knoesis.org" TargetMode="External"/><Relationship Id="rId9" Type="http://schemas.openxmlformats.org/officeDocument/2006/relationships/hyperlink" Target="http://knoesis.org/amit/" TargetMode="External"/><Relationship Id="rId14" Type="http://schemas.openxmlformats.org/officeDocument/2006/relationships/hyperlink" Target="mailto:derek@knoesis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do/sanjaya" TargetMode="External"/><Relationship Id="rId5" Type="http://schemas.openxmlformats.org/officeDocument/2006/relationships/hyperlink" Target="https://twitter.com/sanjrockz" TargetMode="External"/><Relationship Id="rId4" Type="http://schemas.openxmlformats.org/officeDocument/2006/relationships/hyperlink" Target="mailto:sanjaya@knoesis.org" TargetMode="Externa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9542" y="1277800"/>
            <a:ext cx="9143999" cy="1381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/>
                </a:solidFill>
                <a:latin typeface="+mn-lt"/>
              </a:rPr>
              <a:t>Word Embeddings to Enhance Twitter Gang Member Profile Identification</a:t>
            </a:r>
          </a:p>
        </p:txBody>
      </p:sp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1278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" y="6021763"/>
            <a:ext cx="9143999" cy="719605"/>
            <a:chOff x="-1" y="5950697"/>
            <a:chExt cx="9143999" cy="719605"/>
          </a:xfrm>
        </p:grpSpPr>
        <p:sp>
          <p:nvSpPr>
            <p:cNvPr id="10" name="TextBox 9"/>
            <p:cNvSpPr txBox="1"/>
            <p:nvPr/>
          </p:nvSpPr>
          <p:spPr>
            <a:xfrm>
              <a:off x="-1" y="6094238"/>
              <a:ext cx="9143999" cy="53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/>
                  </a:solidFill>
                </a:rPr>
                <a:t>Ohio Center of Excellence in Knowledge-enabled Computing (</a:t>
              </a:r>
              <a:r>
                <a:rPr lang="en-US" sz="1600" dirty="0" smtClean="0">
                  <a:solidFill>
                    <a:schemeClr val="tx2"/>
                  </a:solidFill>
                  <a:hlinkClick r:id="rId4"/>
                </a:rPr>
                <a:t>Kno.e.sis</a:t>
              </a:r>
              <a:r>
                <a:rPr lang="en-US" sz="1600" dirty="0" smtClean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</a:rPr>
                <a:t>Wright State University, Dayton, OH, USA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12" name="Picture 11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128" y="5950697"/>
              <a:ext cx="1360367" cy="695359"/>
            </a:xfrm>
            <a:prstGeom prst="rect">
              <a:avLst/>
            </a:prstGeom>
          </p:spPr>
        </p:pic>
        <p:pic>
          <p:nvPicPr>
            <p:cNvPr id="13" name="Picture 12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950698"/>
              <a:ext cx="1360367" cy="71960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875255" y="3618416"/>
            <a:ext cx="2160240" cy="2257450"/>
            <a:chOff x="6732240" y="3619817"/>
            <a:chExt cx="2160240" cy="2257450"/>
          </a:xfrm>
        </p:grpSpPr>
        <p:sp>
          <p:nvSpPr>
            <p:cNvPr id="16" name="TextBox 15"/>
            <p:cNvSpPr txBox="1"/>
            <p:nvPr/>
          </p:nvSpPr>
          <p:spPr>
            <a:xfrm>
              <a:off x="6732240" y="5230936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hlinkClick r:id="rId9"/>
                </a:rPr>
                <a:t>Amit Sheth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0"/>
                </a:rPr>
                <a:t>amit@knoesis.org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18" name="Picture 17" descr="Amit-Sheth-UK-2.jpeg">
              <a:hlinkClick r:id="rId11"/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10894" r="8765"/>
            <a:stretch/>
          </p:blipFill>
          <p:spPr>
            <a:xfrm>
              <a:off x="7202371" y="3619817"/>
              <a:ext cx="1219979" cy="151850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01619" y="3618416"/>
            <a:ext cx="2160240" cy="2256180"/>
            <a:chOff x="4508957" y="3621088"/>
            <a:chExt cx="2160240" cy="2256180"/>
          </a:xfrm>
        </p:grpSpPr>
        <p:sp>
          <p:nvSpPr>
            <p:cNvPr id="15" name="TextBox 14"/>
            <p:cNvSpPr txBox="1"/>
            <p:nvPr/>
          </p:nvSpPr>
          <p:spPr>
            <a:xfrm>
              <a:off x="4508957" y="5230937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hlinkClick r:id="rId13"/>
                </a:rPr>
                <a:t>Derek Doran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4"/>
                </a:rPr>
                <a:t>derek@knoesis.org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421" y="3621088"/>
              <a:ext cx="1221312" cy="1517236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2" y="2726103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Presented </a:t>
            </a:r>
            <a:r>
              <a:rPr lang="en-US" sz="1600" dirty="0">
                <a:solidFill>
                  <a:schemeClr val="tx2"/>
                </a:solidFill>
              </a:rPr>
              <a:t>at IJCAI Workshop on Semantic Machine Learning (SML 2016</a:t>
            </a:r>
            <a:r>
              <a:rPr lang="en-US" sz="1600" dirty="0" smtClean="0">
                <a:solidFill>
                  <a:schemeClr val="tx2"/>
                </a:solidFill>
              </a:rPr>
              <a:t>)</a:t>
            </a:r>
            <a:br>
              <a:rPr lang="en-US" sz="1600" dirty="0" smtClean="0">
                <a:solidFill>
                  <a:schemeClr val="tx2"/>
                </a:solidFill>
              </a:rPr>
            </a:br>
            <a:r>
              <a:rPr lang="en-US" sz="1600" dirty="0" smtClean="0">
                <a:solidFill>
                  <a:schemeClr val="tx2"/>
                </a:solidFill>
              </a:rPr>
              <a:t> New York City, NY, USA, July </a:t>
            </a:r>
            <a:r>
              <a:rPr lang="en-US" sz="1600" dirty="0">
                <a:solidFill>
                  <a:schemeClr val="tx2"/>
                </a:solidFill>
              </a:rPr>
              <a:t>10, 2016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94029" y="3618416"/>
            <a:ext cx="2173811" cy="2258851"/>
            <a:chOff x="6825477" y="3618416"/>
            <a:chExt cx="2173811" cy="2258851"/>
          </a:xfrm>
        </p:grpSpPr>
        <p:sp>
          <p:nvSpPr>
            <p:cNvPr id="17" name="TextBox 16"/>
            <p:cNvSpPr txBox="1"/>
            <p:nvPr/>
          </p:nvSpPr>
          <p:spPr>
            <a:xfrm>
              <a:off x="6825477" y="5230936"/>
              <a:ext cx="2173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hlinkClick r:id="rId16"/>
                </a:rPr>
                <a:t>Lakshika Balasuriya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7"/>
                </a:rPr>
                <a:t>lakshika@knoesis.org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334" y="3618416"/>
              <a:ext cx="1196095" cy="151990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98483" y="3621218"/>
            <a:ext cx="2160240" cy="2256054"/>
            <a:chOff x="179512" y="3621218"/>
            <a:chExt cx="2160240" cy="2256054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5230941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  <a:hlinkClick r:id="rId19"/>
                </a:rPr>
                <a:t>Sanjaya Wijeratne</a:t>
              </a:r>
              <a:endParaRPr lang="en-US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tx2"/>
                  </a:solidFill>
                  <a:hlinkClick r:id="rId20"/>
                </a:rPr>
                <a:t>sanjaya@knoesis.org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84" y="3621218"/>
              <a:ext cx="1196095" cy="1518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333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Feature Types – Emoji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09738"/>
            <a:ext cx="6848847" cy="4639542"/>
          </a:xfr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Balasuriya, Lakshika et al. “Finding Street Gang Members on Twitter”, Technical Report, Wright State University, 2016</a:t>
            </a: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1548526" y="5965202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Emoji usage distribution: Gang Vs. Non-gang members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611560" y="1412776"/>
            <a:ext cx="504056" cy="455242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smtClean="0">
                <a:solidFill>
                  <a:schemeClr val="tx2"/>
                </a:solidFill>
              </a:rPr>
              <a:t>Percent of profiles that contains the emoji in Tweets</a:t>
            </a:r>
          </a:p>
        </p:txBody>
      </p:sp>
    </p:spTree>
    <p:extLst>
      <p:ext uri="{BB962C8B-B14F-4D97-AF65-F5344CB8AC3E}">
        <p14:creationId xmlns:p14="http://schemas.microsoft.com/office/powerpoint/2010/main" val="757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Feature Types – YouTube Links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Balasuriya, Lakshika et al. “Finding Street Gang Members on Twitter”, Technical Report, Wright State University, 2016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51.25</a:t>
            </a:r>
            <a:r>
              <a:rPr lang="en-US" sz="3200" dirty="0">
                <a:solidFill>
                  <a:schemeClr val="tx2"/>
                </a:solidFill>
              </a:rPr>
              <a:t>% of gang members post at least one YouTube video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76.58</a:t>
            </a:r>
            <a:r>
              <a:rPr lang="en-US" sz="2800" dirty="0">
                <a:solidFill>
                  <a:schemeClr val="tx2"/>
                </a:solidFill>
              </a:rPr>
              <a:t>% of them are </a:t>
            </a:r>
            <a:r>
              <a:rPr lang="en-US" sz="2800" dirty="0" smtClean="0">
                <a:solidFill>
                  <a:schemeClr val="tx2"/>
                </a:solidFill>
              </a:rPr>
              <a:t>related to gangster hip-hop</a:t>
            </a:r>
            <a:endParaRPr lang="en-US" sz="2800" dirty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A gang member shares 8 YouTube links on average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 Top 5 words from </a:t>
            </a:r>
            <a:r>
              <a:rPr lang="en-US" sz="3200" dirty="0">
                <a:solidFill>
                  <a:schemeClr val="tx2"/>
                </a:solidFill>
              </a:rPr>
              <a:t>gang members </a:t>
            </a:r>
            <a:r>
              <a:rPr lang="en-US" sz="3200" dirty="0" smtClean="0">
                <a:solidFill>
                  <a:schemeClr val="tx2"/>
                </a:solidFill>
              </a:rPr>
              <a:t>– shit</a:t>
            </a:r>
            <a:r>
              <a:rPr lang="en-US" sz="3200" dirty="0">
                <a:solidFill>
                  <a:schemeClr val="tx2"/>
                </a:solidFill>
              </a:rPr>
              <a:t>, like, nigga, fuck, </a:t>
            </a:r>
            <a:r>
              <a:rPr lang="en-US" sz="3200" dirty="0" err="1" smtClean="0">
                <a:solidFill>
                  <a:schemeClr val="tx2"/>
                </a:solidFill>
              </a:rPr>
              <a:t>lil</a:t>
            </a:r>
            <a:endParaRPr lang="en-US" sz="32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Top 5 words from </a:t>
            </a:r>
            <a:r>
              <a:rPr lang="en-US" sz="3200" dirty="0">
                <a:solidFill>
                  <a:schemeClr val="tx2"/>
                </a:solidFill>
              </a:rPr>
              <a:t>non-gang members – like, love, </a:t>
            </a:r>
            <a:r>
              <a:rPr lang="en-US" sz="3200" dirty="0" err="1">
                <a:solidFill>
                  <a:schemeClr val="tx2"/>
                </a:solidFill>
              </a:rPr>
              <a:t>peopl</a:t>
            </a:r>
            <a:r>
              <a:rPr lang="en-US" sz="3200" dirty="0">
                <a:solidFill>
                  <a:schemeClr val="tx2"/>
                </a:solidFill>
              </a:rPr>
              <a:t>, song, get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Feature Types – Profile Images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7"/>
            <a:ext cx="6408712" cy="4685615"/>
          </a:xfr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0" y="6304317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Balasuriya, Lakshika et al. “Finding Street Gang Members on Twitter”, Technical Report, Wright State University, 2016</a:t>
            </a: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1548526" y="5962284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Image tags distribution: Gang Vs. Non-gang members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899592" y="1412776"/>
            <a:ext cx="504056" cy="455242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smtClean="0">
                <a:solidFill>
                  <a:schemeClr val="tx2"/>
                </a:solidFill>
              </a:rPr>
              <a:t>Percent of profiles that contains the image tag</a:t>
            </a:r>
          </a:p>
        </p:txBody>
      </p:sp>
    </p:spTree>
    <p:extLst>
      <p:ext uri="{BB962C8B-B14F-4D97-AF65-F5344CB8AC3E}">
        <p14:creationId xmlns:p14="http://schemas.microsoft.com/office/powerpoint/2010/main" val="11888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Classification Approach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Convert all non textual features to text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Emoji for Python API for </a:t>
            </a:r>
            <a:r>
              <a:rPr lang="en-US" sz="2800" dirty="0" smtClean="0">
                <a:solidFill>
                  <a:schemeClr val="tx2"/>
                </a:solidFill>
              </a:rPr>
              <a:t>emoji</a:t>
            </a:r>
            <a:r>
              <a:rPr lang="en-US" sz="2800" baseline="30000" dirty="0" smtClean="0">
                <a:solidFill>
                  <a:schemeClr val="tx2"/>
                </a:solidFill>
              </a:rPr>
              <a:t>1</a:t>
            </a:r>
            <a:endParaRPr lang="en-US" sz="2800" baseline="30000" dirty="0" smtClean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Clarifai API for profile and cover </a:t>
            </a:r>
            <a:r>
              <a:rPr lang="en-US" sz="2800" dirty="0" smtClean="0">
                <a:solidFill>
                  <a:schemeClr val="tx2"/>
                </a:solidFill>
              </a:rPr>
              <a:t>images</a:t>
            </a:r>
            <a:r>
              <a:rPr lang="en-US" sz="2800" baseline="30000" dirty="0" smtClean="0">
                <a:solidFill>
                  <a:schemeClr val="tx2"/>
                </a:solidFill>
              </a:rPr>
              <a:t>2</a:t>
            </a:r>
            <a:endParaRPr lang="en-US" sz="2800" baseline="300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Remove stop word and stem the remaining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Train a Skip-gram model using textual features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Negative sample rate = 10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Context window size = 5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Ignore words with min count = 5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Number of dimensions = 300</a:t>
            </a: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https</a:t>
            </a:r>
            <a:r>
              <a:rPr lang="en-US" dirty="0">
                <a:solidFill>
                  <a:schemeClr val="tx2"/>
                </a:solidFill>
              </a:rPr>
              <a:t>://</a:t>
            </a:r>
            <a:r>
              <a:rPr lang="en-US" dirty="0" smtClean="0">
                <a:solidFill>
                  <a:schemeClr val="tx2"/>
                </a:solidFill>
              </a:rPr>
              <a:t>pypi.python.org/</a:t>
            </a:r>
            <a:r>
              <a:rPr lang="en-US" dirty="0" err="1" smtClean="0">
                <a:solidFill>
                  <a:schemeClr val="tx2"/>
                </a:solidFill>
              </a:rPr>
              <a:t>pypi</a:t>
            </a:r>
            <a:r>
              <a:rPr lang="en-US" dirty="0" smtClean="0">
                <a:solidFill>
                  <a:schemeClr val="tx2"/>
                </a:solidFill>
              </a:rPr>
              <a:t>/emoji </a:t>
            </a:r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http://www.clarifai.com/ 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Classification Approach Cont.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4" y="1772816"/>
            <a:ext cx="8673331" cy="4104456"/>
          </a:xfr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1548526" y="5962284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smtClean="0">
                <a:solidFill>
                  <a:schemeClr val="tx2"/>
                </a:solidFill>
              </a:rPr>
              <a:t>Classifier training with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95655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Representing Training Examples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For each Twitter profile </a:t>
            </a:r>
            <a:r>
              <a:rPr lang="en-US" sz="3200" i="1" dirty="0" smtClean="0">
                <a:solidFill>
                  <a:schemeClr val="tx2"/>
                </a:solidFill>
              </a:rPr>
              <a:t>p</a:t>
            </a:r>
            <a:r>
              <a:rPr lang="en-US" sz="3200" dirty="0" smtClean="0">
                <a:solidFill>
                  <a:schemeClr val="tx2"/>
                </a:solidFill>
              </a:rPr>
              <a:t>, with </a:t>
            </a:r>
            <a:r>
              <a:rPr lang="en-US" sz="3200" i="1" dirty="0" smtClean="0">
                <a:solidFill>
                  <a:schemeClr val="tx2"/>
                </a:solidFill>
              </a:rPr>
              <a:t>n</a:t>
            </a:r>
            <a:r>
              <a:rPr lang="en-US" sz="3200" dirty="0" smtClean="0">
                <a:solidFill>
                  <a:schemeClr val="tx2"/>
                </a:solidFill>
              </a:rPr>
              <a:t> unique words, and the vector of the </a:t>
            </a:r>
            <a:r>
              <a:rPr lang="en-US" sz="3200" i="1" dirty="0" smtClean="0">
                <a:solidFill>
                  <a:schemeClr val="tx2"/>
                </a:solidFill>
              </a:rPr>
              <a:t>i</a:t>
            </a:r>
            <a:r>
              <a:rPr lang="en-US" sz="3200" i="1" baseline="30000" dirty="0" smtClean="0">
                <a:solidFill>
                  <a:schemeClr val="tx2"/>
                </a:solidFill>
              </a:rPr>
              <a:t>th</a:t>
            </a:r>
            <a:r>
              <a:rPr lang="en-US" sz="3200" dirty="0" smtClean="0">
                <a:solidFill>
                  <a:schemeClr val="tx2"/>
                </a:solidFill>
              </a:rPr>
              <a:t> word in </a:t>
            </a:r>
            <a:r>
              <a:rPr lang="en-US" sz="3200" i="1" dirty="0" smtClean="0">
                <a:solidFill>
                  <a:schemeClr val="tx2"/>
                </a:solidFill>
              </a:rPr>
              <a:t>p</a:t>
            </a:r>
            <a:r>
              <a:rPr lang="en-US" sz="3200" dirty="0" smtClean="0">
                <a:solidFill>
                  <a:schemeClr val="tx2"/>
                </a:solidFill>
              </a:rPr>
              <a:t> denoted by </a:t>
            </a:r>
            <a:r>
              <a:rPr lang="en-US" sz="3200" i="1" dirty="0" smtClean="0">
                <a:solidFill>
                  <a:schemeClr val="tx2"/>
                </a:solidFill>
              </a:rPr>
              <a:t>w</a:t>
            </a:r>
            <a:r>
              <a:rPr lang="en-US" sz="3200" i="1" baseline="-25000" dirty="0" smtClean="0">
                <a:solidFill>
                  <a:schemeClr val="tx2"/>
                </a:solidFill>
              </a:rPr>
              <a:t>ip</a:t>
            </a:r>
            <a:r>
              <a:rPr lang="en-US" sz="3200" dirty="0" smtClean="0">
                <a:solidFill>
                  <a:schemeClr val="tx2"/>
                </a:solidFill>
              </a:rPr>
              <a:t>, we compute the feature vectors for </a:t>
            </a:r>
            <a:r>
              <a:rPr lang="en-US" sz="3200" i="1" dirty="0" smtClean="0">
                <a:solidFill>
                  <a:schemeClr val="tx2"/>
                </a:solidFill>
              </a:rPr>
              <a:t>V</a:t>
            </a:r>
            <a:r>
              <a:rPr lang="en-US" sz="3200" i="1" baseline="-25000" dirty="0" smtClean="0">
                <a:solidFill>
                  <a:schemeClr val="tx2"/>
                </a:solidFill>
              </a:rPr>
              <a:t>p</a:t>
            </a:r>
            <a:r>
              <a:rPr lang="en-US" sz="3200" dirty="0" smtClean="0">
                <a:solidFill>
                  <a:schemeClr val="tx2"/>
                </a:solidFill>
              </a:rPr>
              <a:t> in the following ways. 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 marL="803275" lvl="2" indent="-341313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tx2"/>
                </a:solidFill>
              </a:rPr>
              <a:t>Sum of word embeddings </a:t>
            </a:r>
            <a:r>
              <a:rPr lang="en-US" sz="2800" dirty="0" smtClean="0">
                <a:solidFill>
                  <a:schemeClr val="tx2"/>
                </a:solidFill>
              </a:rPr>
              <a:t>– Sum of word vectors for all words </a:t>
            </a:r>
            <a:r>
              <a:rPr lang="en-US" sz="2800" dirty="0">
                <a:solidFill>
                  <a:schemeClr val="tx2"/>
                </a:solidFill>
              </a:rPr>
              <a:t>in Twitter profile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/>
              </a:solidFill>
            </a:endParaRPr>
          </a:p>
          <a:p>
            <a:pPr marL="914400" lvl="2" indent="0" algn="just">
              <a:lnSpc>
                <a:spcPct val="100000"/>
              </a:lnSpc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19" y="5157192"/>
            <a:ext cx="21050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Representing Training Examples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798513" algn="l"/>
              </a:tabLst>
            </a:pPr>
            <a:r>
              <a:rPr lang="en-US" sz="2800" b="1" dirty="0" smtClean="0">
                <a:solidFill>
                  <a:schemeClr val="tx2"/>
                </a:solidFill>
              </a:rPr>
              <a:t>Mean </a:t>
            </a:r>
            <a:r>
              <a:rPr lang="en-US" sz="2800" b="1" dirty="0">
                <a:solidFill>
                  <a:schemeClr val="tx2"/>
                </a:solidFill>
              </a:rPr>
              <a:t>of word embeddings </a:t>
            </a:r>
            <a:r>
              <a:rPr lang="en-US" sz="2800" dirty="0">
                <a:solidFill>
                  <a:schemeClr val="tx2"/>
                </a:solidFill>
              </a:rPr>
              <a:t>– Mean of word vectors for all words in Twitter profile </a:t>
            </a:r>
            <a:r>
              <a:rPr lang="en-US" sz="2800" i="1" dirty="0" smtClean="0">
                <a:solidFill>
                  <a:schemeClr val="tx2"/>
                </a:solidFill>
              </a:rPr>
              <a:t>p</a:t>
            </a: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798513" algn="l"/>
              </a:tabLst>
            </a:pPr>
            <a:endParaRPr lang="en-US" sz="2800" i="1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None/>
              <a:tabLst>
                <a:tab pos="798513" algn="l"/>
              </a:tabLst>
            </a:pPr>
            <a:endParaRPr lang="en-US" sz="2800" i="1" dirty="0" smtClean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None/>
              <a:tabLst>
                <a:tab pos="798513" algn="l"/>
              </a:tabLst>
            </a:pPr>
            <a:endParaRPr lang="en-US" sz="2800" i="1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798513" algn="l"/>
              </a:tabLst>
            </a:pPr>
            <a:r>
              <a:rPr lang="en-US" sz="2800" b="1" dirty="0" smtClean="0">
                <a:solidFill>
                  <a:schemeClr val="tx2"/>
                </a:solidFill>
              </a:rPr>
              <a:t>Sum </a:t>
            </a:r>
            <a:r>
              <a:rPr lang="en-US" sz="2800" b="1" dirty="0">
                <a:solidFill>
                  <a:schemeClr val="tx2"/>
                </a:solidFill>
              </a:rPr>
              <a:t>of </a:t>
            </a:r>
            <a:r>
              <a:rPr lang="en-US" sz="2800" b="1" dirty="0" smtClean="0">
                <a:solidFill>
                  <a:schemeClr val="tx2"/>
                </a:solidFill>
              </a:rPr>
              <a:t>word embeddings weighted by term frequency </a:t>
            </a:r>
            <a:r>
              <a:rPr lang="en-US" sz="2800" dirty="0" smtClean="0">
                <a:solidFill>
                  <a:schemeClr val="tx2"/>
                </a:solidFill>
              </a:rPr>
              <a:t>where term frequency of </a:t>
            </a:r>
            <a:r>
              <a:rPr lang="en-US" sz="2800" i="1" dirty="0" smtClean="0">
                <a:solidFill>
                  <a:schemeClr val="tx2"/>
                </a:solidFill>
              </a:rPr>
              <a:t>i</a:t>
            </a:r>
            <a:r>
              <a:rPr lang="en-US" sz="2800" i="1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word in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is denoted </a:t>
            </a:r>
            <a:r>
              <a:rPr lang="en-US" sz="2800" dirty="0">
                <a:solidFill>
                  <a:schemeClr val="tx2"/>
                </a:solidFill>
              </a:rPr>
              <a:t>by </a:t>
            </a:r>
            <a:r>
              <a:rPr lang="en-US" sz="2800" i="1" dirty="0" smtClean="0">
                <a:solidFill>
                  <a:schemeClr val="tx2"/>
                </a:solidFill>
              </a:rPr>
              <a:t>c</a:t>
            </a:r>
            <a:r>
              <a:rPr lang="en-US" sz="2800" i="1" baseline="-25000" dirty="0" smtClean="0">
                <a:solidFill>
                  <a:schemeClr val="tx2"/>
                </a:solidFill>
              </a:rPr>
              <a:t>ip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endParaRPr lang="en-US" sz="2800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798513" algn="l"/>
              </a:tabLst>
            </a:pPr>
            <a:endParaRPr lang="en-US" sz="2800" dirty="0" smtClean="0">
              <a:solidFill>
                <a:schemeClr val="tx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19" y="2711574"/>
            <a:ext cx="24098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706" y="5401300"/>
            <a:ext cx="30670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7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Representing Training Examples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568325" algn="l"/>
              </a:tabLst>
            </a:pPr>
            <a:r>
              <a:rPr lang="en-US" sz="2800" b="1" dirty="0" smtClean="0">
                <a:solidFill>
                  <a:schemeClr val="tx2"/>
                </a:solidFill>
              </a:rPr>
              <a:t>Sum </a:t>
            </a:r>
            <a:r>
              <a:rPr lang="en-US" sz="2800" b="1" dirty="0">
                <a:solidFill>
                  <a:schemeClr val="tx2"/>
                </a:solidFill>
              </a:rPr>
              <a:t>of word embeddings </a:t>
            </a:r>
            <a:r>
              <a:rPr lang="en-US" sz="2800" b="1" dirty="0" smtClean="0">
                <a:solidFill>
                  <a:schemeClr val="tx2"/>
                </a:solidFill>
              </a:rPr>
              <a:t>weighted by tf-idf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where </a:t>
            </a:r>
            <a:r>
              <a:rPr lang="en-US" sz="2800" dirty="0" smtClean="0">
                <a:solidFill>
                  <a:schemeClr val="tx2"/>
                </a:solidFill>
              </a:rPr>
              <a:t>tf-idf </a:t>
            </a:r>
            <a:r>
              <a:rPr lang="en-US" sz="2800" dirty="0">
                <a:solidFill>
                  <a:schemeClr val="tx2"/>
                </a:solidFill>
              </a:rPr>
              <a:t>of </a:t>
            </a:r>
            <a:r>
              <a:rPr lang="en-US" sz="2800" i="1" dirty="0">
                <a:solidFill>
                  <a:schemeClr val="tx2"/>
                </a:solidFill>
              </a:rPr>
              <a:t>i</a:t>
            </a:r>
            <a:r>
              <a:rPr lang="en-US" sz="2800" i="1" baseline="30000" dirty="0">
                <a:solidFill>
                  <a:schemeClr val="tx2"/>
                </a:solidFill>
              </a:rPr>
              <a:t>th</a:t>
            </a:r>
            <a:r>
              <a:rPr lang="en-US" sz="2800" dirty="0">
                <a:solidFill>
                  <a:schemeClr val="tx2"/>
                </a:solidFill>
              </a:rPr>
              <a:t> word in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 is denoted by </a:t>
            </a:r>
            <a:r>
              <a:rPr lang="en-US" sz="2800" i="1" dirty="0" smtClean="0">
                <a:solidFill>
                  <a:schemeClr val="tx2"/>
                </a:solidFill>
              </a:rPr>
              <a:t>t</a:t>
            </a:r>
            <a:r>
              <a:rPr lang="en-US" sz="2800" i="1" baseline="-25000" dirty="0" smtClean="0">
                <a:solidFill>
                  <a:schemeClr val="tx2"/>
                </a:solidFill>
              </a:rPr>
              <a:t>ip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568325" algn="l"/>
              </a:tabLst>
            </a:pPr>
            <a:endParaRPr lang="en-US" sz="2800" i="1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None/>
              <a:tabLst>
                <a:tab pos="568325" algn="l"/>
              </a:tabLst>
            </a:pPr>
            <a:endParaRPr lang="en-US" sz="2800" i="1" dirty="0" smtClean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None/>
              <a:tabLst>
                <a:tab pos="568325" algn="l"/>
              </a:tabLst>
            </a:pPr>
            <a:endParaRPr lang="en-US" sz="2800" i="1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568325" algn="l"/>
              </a:tabLst>
            </a:pPr>
            <a:r>
              <a:rPr lang="en-US" sz="2800" b="1" dirty="0" smtClean="0">
                <a:solidFill>
                  <a:schemeClr val="tx2"/>
                </a:solidFill>
              </a:rPr>
              <a:t>Sum </a:t>
            </a:r>
            <a:r>
              <a:rPr lang="en-US" sz="2800" b="1" dirty="0">
                <a:solidFill>
                  <a:schemeClr val="tx2"/>
                </a:solidFill>
              </a:rPr>
              <a:t>of </a:t>
            </a:r>
            <a:r>
              <a:rPr lang="en-US" sz="2800" b="1" dirty="0" smtClean="0">
                <a:solidFill>
                  <a:schemeClr val="tx2"/>
                </a:solidFill>
              </a:rPr>
              <a:t>word embeddings weighted by term frequency </a:t>
            </a:r>
            <a:r>
              <a:rPr lang="en-US" sz="2800" dirty="0" smtClean="0">
                <a:solidFill>
                  <a:schemeClr val="tx2"/>
                </a:solidFill>
              </a:rPr>
              <a:t>where term frequency of </a:t>
            </a:r>
            <a:r>
              <a:rPr lang="en-US" sz="2800" i="1" dirty="0" smtClean="0">
                <a:solidFill>
                  <a:schemeClr val="tx2"/>
                </a:solidFill>
              </a:rPr>
              <a:t>i</a:t>
            </a:r>
            <a:r>
              <a:rPr lang="en-US" sz="2800" i="1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word in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is denoted </a:t>
            </a:r>
            <a:r>
              <a:rPr lang="en-US" sz="2800" dirty="0">
                <a:solidFill>
                  <a:schemeClr val="tx2"/>
                </a:solidFill>
              </a:rPr>
              <a:t>by </a:t>
            </a:r>
            <a:r>
              <a:rPr lang="en-US" sz="2800" i="1" dirty="0" smtClean="0">
                <a:solidFill>
                  <a:schemeClr val="tx2"/>
                </a:solidFill>
              </a:rPr>
              <a:t>c</a:t>
            </a:r>
            <a:r>
              <a:rPr lang="en-US" sz="2800" i="1" baseline="-25000" dirty="0" smtClean="0">
                <a:solidFill>
                  <a:schemeClr val="tx2"/>
                </a:solidFill>
              </a:rPr>
              <a:t>ip</a:t>
            </a:r>
            <a:r>
              <a:rPr lang="en-US" sz="2800" dirty="0" smtClean="0">
                <a:solidFill>
                  <a:schemeClr val="tx2"/>
                </a:solidFill>
              </a:rPr>
              <a:t>. </a:t>
            </a:r>
            <a:endParaRPr lang="en-US" sz="2800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800" dirty="0" smtClean="0">
              <a:solidFill>
                <a:schemeClr val="tx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57" y="2785120"/>
            <a:ext cx="3028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32" y="5462736"/>
            <a:ext cx="3962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1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Classification Results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7695"/>
            <a:ext cx="8656954" cy="439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1556523" y="6016285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smtClean="0">
                <a:solidFill>
                  <a:schemeClr val="tx2"/>
                </a:solidFill>
              </a:rPr>
              <a:t>Classification results based on 10-fold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0557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Results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Interpretation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412776"/>
            <a:ext cx="8748464" cy="5112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Averaging </a:t>
            </a:r>
            <a:r>
              <a:rPr lang="en-US" sz="3200" dirty="0" smtClean="0">
                <a:solidFill>
                  <a:schemeClr val="tx2"/>
                </a:solidFill>
              </a:rPr>
              <a:t>the vector sum weighted by term frequency performs the </a:t>
            </a:r>
            <a:r>
              <a:rPr lang="en-US" sz="3200" dirty="0" smtClean="0">
                <a:solidFill>
                  <a:schemeClr val="tx2"/>
                </a:solidFill>
              </a:rPr>
              <a:t>best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32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Out of the five vector based operations on word </a:t>
            </a:r>
            <a:r>
              <a:rPr lang="en-US" sz="3200" dirty="0" smtClean="0">
                <a:solidFill>
                  <a:schemeClr val="tx2"/>
                </a:solidFill>
              </a:rPr>
              <a:t>embeddings</a:t>
            </a:r>
            <a:r>
              <a:rPr lang="en-US" sz="3200" dirty="0">
                <a:solidFill>
                  <a:schemeClr val="tx2"/>
                </a:solidFill>
              </a:rPr>
              <a:t>;</a:t>
            </a:r>
            <a:endParaRPr lang="en-US" sz="3200" dirty="0" smtClean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Four </a:t>
            </a:r>
            <a:r>
              <a:rPr lang="en-US" sz="2800" dirty="0" smtClean="0">
                <a:solidFill>
                  <a:schemeClr val="tx2"/>
                </a:solidFill>
              </a:rPr>
              <a:t>of them gave classifiers that beat baseline </a:t>
            </a:r>
            <a:r>
              <a:rPr lang="en-US" sz="2800" dirty="0" smtClean="0">
                <a:solidFill>
                  <a:schemeClr val="tx2"/>
                </a:solidFill>
              </a:rPr>
              <a:t>model(1)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Two </a:t>
            </a:r>
            <a:r>
              <a:rPr lang="en-US" sz="2800" dirty="0" smtClean="0">
                <a:solidFill>
                  <a:schemeClr val="tx2"/>
                </a:solidFill>
              </a:rPr>
              <a:t>of </a:t>
            </a:r>
            <a:r>
              <a:rPr lang="en-US" sz="2800" dirty="0" smtClean="0">
                <a:solidFill>
                  <a:schemeClr val="tx2"/>
                </a:solidFill>
              </a:rPr>
              <a:t>them </a:t>
            </a:r>
            <a:r>
              <a:rPr lang="en-US" sz="2800" dirty="0" smtClean="0">
                <a:solidFill>
                  <a:schemeClr val="tx2"/>
                </a:solidFill>
              </a:rPr>
              <a:t>performed as nearly equal or beat baseline model(2)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32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7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6" y="0"/>
            <a:ext cx="9149016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10816"/>
            <a:ext cx="4695825" cy="762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157192"/>
            <a:ext cx="4695825" cy="762000"/>
          </a:xfrm>
          <a:prstGeom prst="rect">
            <a:avLst/>
          </a:prstGeom>
        </p:spPr>
      </p:pic>
      <p:sp>
        <p:nvSpPr>
          <p:cNvPr id="20" name="Footer Placeholder 3"/>
          <p:cNvSpPr txBox="1">
            <a:spLocks/>
          </p:cNvSpPr>
          <p:nvPr/>
        </p:nvSpPr>
        <p:spPr>
          <a:xfrm>
            <a:off x="0" y="6093296"/>
            <a:ext cx="9144000" cy="510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Tweets Source – http://www.wired.com/2013/09/gangs-of-social-media/all/</a:t>
            </a:r>
            <a:r>
              <a:rPr lang="en-US" sz="1000" dirty="0">
                <a:solidFill>
                  <a:schemeClr val="tx2"/>
                </a:solidFill>
              </a:rPr>
              <a:t/>
            </a:r>
            <a:br>
              <a:rPr lang="en-US" sz="1000" dirty="0">
                <a:solidFill>
                  <a:schemeClr val="tx2"/>
                </a:solidFill>
              </a:rPr>
            </a:br>
            <a:r>
              <a:rPr lang="en-US" sz="1000" dirty="0">
                <a:solidFill>
                  <a:schemeClr val="tx2"/>
                </a:solidFill>
              </a:rPr>
              <a:t>Image Source </a:t>
            </a:r>
            <a:r>
              <a:rPr lang="en-US" sz="1000" dirty="0" smtClean="0">
                <a:solidFill>
                  <a:schemeClr val="tx2"/>
                </a:solidFill>
              </a:rPr>
              <a:t>– </a:t>
            </a:r>
            <a:r>
              <a:rPr lang="en-US" sz="1000" dirty="0">
                <a:solidFill>
                  <a:schemeClr val="tx2"/>
                </a:solidFill>
              </a:rPr>
              <a:t>http://www.7bucktees.com/shop/chi-raq-chiraq-version-2-t-shirt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*Example tweets shown above are public data reported in the cited news paper article. They are not part of our research dataset.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Results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Interpretation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Word vector (top 10) for BDK showed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Five were rival gangs of Black Disciples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Two were syntactic variations of BDK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Three were syntactic variations of GDK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</a:rPr>
              <a:t>Word vector (top 10) </a:t>
            </a:r>
            <a:r>
              <a:rPr lang="en-US" sz="3200" dirty="0" smtClean="0">
                <a:solidFill>
                  <a:schemeClr val="tx2"/>
                </a:solidFill>
              </a:rPr>
              <a:t>for GDK showed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Six were Gangster Disciple gangs where others have expressed their hatred towards them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Word vector </a:t>
            </a:r>
            <a:r>
              <a:rPr lang="en-US" sz="3200" dirty="0" smtClean="0">
                <a:solidFill>
                  <a:schemeClr val="tx2"/>
                </a:solidFill>
              </a:rPr>
              <a:t>(</a:t>
            </a:r>
            <a:r>
              <a:rPr lang="en-US" sz="3200" dirty="0">
                <a:solidFill>
                  <a:schemeClr val="tx2"/>
                </a:solidFill>
              </a:rPr>
              <a:t>top 10</a:t>
            </a:r>
            <a:r>
              <a:rPr lang="en-US" sz="3200" dirty="0" smtClean="0">
                <a:solidFill>
                  <a:schemeClr val="tx2"/>
                </a:solidFill>
              </a:rPr>
              <a:t>) </a:t>
            </a:r>
            <a:r>
              <a:rPr lang="en-US" sz="3200" dirty="0">
                <a:solidFill>
                  <a:schemeClr val="tx2"/>
                </a:solidFill>
              </a:rPr>
              <a:t>for CPDK </a:t>
            </a:r>
            <a:r>
              <a:rPr lang="en-US" sz="3200" dirty="0" smtClean="0">
                <a:solidFill>
                  <a:schemeClr val="tx2"/>
                </a:solidFill>
              </a:rPr>
              <a:t>showed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Other keywords showing hatred towards cops such as fuck12, fuckthelaw, fuk12 and gang names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32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3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3999" cy="567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Challenges and Future work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75555" y="1781888"/>
            <a:ext cx="7992888" cy="4472064"/>
          </a:xfrm>
        </p:spPr>
        <p:txBody>
          <a:bodyPr>
            <a:normAutofit/>
          </a:bodyPr>
          <a:lstStyle/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Build image recognition systems that can accurately identify images commonly posted by gang members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Guns, Drugs, Money, Gang Signs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Integrate slang dictionaries and use them to pre-train word embeddings 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Hipwiki.com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Utilize social networks of gang members to identify new gang members</a:t>
            </a: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http://i.ytimg.com/vi/dqyYvIqjuFI/maxresdefault.jpg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7" y="0"/>
            <a:ext cx="9160447" cy="68833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068960"/>
            <a:ext cx="532859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Connect with me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4"/>
              </a:rPr>
              <a:t>sanjaya@knoesis.org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5"/>
              </a:rPr>
              <a:t>@sanjrockz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3200" b="1" dirty="0" smtClean="0">
                <a:solidFill>
                  <a:schemeClr val="bg1"/>
                </a:solidFill>
                <a:hlinkClick r:id="rId6"/>
              </a:rPr>
              <a:t>bit.do/sanjaya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11863"/>
            <a:ext cx="518735" cy="518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9" y="4362972"/>
            <a:ext cx="610903" cy="456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8" y="4851869"/>
            <a:ext cx="483135" cy="483135"/>
          </a:xfrm>
          <a:prstGeom prst="rect">
            <a:avLst/>
          </a:prstGeom>
        </p:spPr>
      </p:pic>
      <p:sp>
        <p:nvSpPr>
          <p:cNvPr id="13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http://www.pcb.its.dot.gov/standardstraining/mod08/ppt/m08ppt23.jpg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5016" y="-387424"/>
            <a:ext cx="9173574" cy="7253262"/>
            <a:chOff x="-5016" y="-387424"/>
            <a:chExt cx="9173574" cy="7253262"/>
          </a:xfrm>
        </p:grpSpPr>
        <p:pic>
          <p:nvPicPr>
            <p:cNvPr id="8" name="Picture 7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1" b="10100"/>
            <a:stretch/>
          </p:blipFill>
          <p:spPr>
            <a:xfrm>
              <a:off x="-5016" y="1212783"/>
              <a:ext cx="9173574" cy="5653055"/>
            </a:xfrm>
            <a:prstGeom prst="rect">
              <a:avLst/>
            </a:prstGeom>
          </p:spPr>
        </p:pic>
        <p:pic>
          <p:nvPicPr>
            <p:cNvPr id="10" name="Picture 9">
              <a:hlinkClick r:id="rId3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7424"/>
              <a:ext cx="9144000" cy="2140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[1] D. U. Patton, “Gang violence, crime, and substance use 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twitter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A snapshot of gang communications in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Detroit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Society for Social Work and Research 19th Annual Conference: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Social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and Behavioral Importance of Increased Longevity,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Jan 2015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[2]	C. Morselli and D.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Decary-Hetu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“Crime facilitation purposes of social networking sites: A review and analysis of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cyber banging phenomenon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Small Wars &amp; Insurgencies, vol. 24, no. 1, pp.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152–170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[3]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S. Decker and D. Pyrooz, “Leaving the gang: Logging off and moving on.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Council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foreign relations,” 2011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[4] 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C. Pyrooz, S. H. Decker, and R. K. Moule Jr, “Criminal and routine activities in online settings: Gangs, offenders, and the internet,” Justice Quarterly, no. ahead-of-print, pp. 1–29,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61963" indent="-461963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5] 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Wijeratne, D. Doran, A. Sheth, and J. L.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Dustin, “Analyzing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social media footprint of street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gangs”,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Proc. of IEEE ISI,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2015,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pages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91–96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May 2015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461963" indent="-461963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6]	L. Balasuriya, S. Wijeratne, D. Doran, and A.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Sheth, “Finding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street gang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members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twitter”,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Technical Report, Wright State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University,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2016.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612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What does gang related research tell us?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51520" y="1841477"/>
            <a:ext cx="8383760" cy="1829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</a:rPr>
              <a:t>“Gangs </a:t>
            </a:r>
            <a:r>
              <a:rPr lang="en-US" dirty="0">
                <a:solidFill>
                  <a:schemeClr val="bg1"/>
                </a:solidFill>
              </a:rPr>
              <a:t>use social media mainly to post videos depicting their illegal </a:t>
            </a:r>
            <a:r>
              <a:rPr lang="en-US" dirty="0" smtClean="0">
                <a:solidFill>
                  <a:schemeClr val="bg1"/>
                </a:solidFill>
              </a:rPr>
              <a:t>behaviors, </a:t>
            </a:r>
            <a:r>
              <a:rPr lang="en-US" dirty="0">
                <a:solidFill>
                  <a:schemeClr val="bg1"/>
                </a:solidFill>
              </a:rPr>
              <a:t>watch videos, threaten rival gangs and their members, display firearms and money from drug sales</a:t>
            </a:r>
            <a:r>
              <a:rPr lang="en-US" dirty="0" smtClean="0">
                <a:solidFill>
                  <a:schemeClr val="bg1"/>
                </a:solidFill>
              </a:rPr>
              <a:t>” [Patton 2015, Morselli 2013]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064196" y="4107722"/>
            <a:ext cx="7828284" cy="21996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Studies have shown,</a:t>
            </a: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82% </a:t>
            </a:r>
            <a:r>
              <a:rPr lang="en-US" dirty="0" smtClean="0">
                <a:solidFill>
                  <a:schemeClr val="bg1"/>
                </a:solidFill>
              </a:rPr>
              <a:t>of gang members had </a:t>
            </a:r>
            <a:r>
              <a:rPr lang="en-US" dirty="0" smtClean="0">
                <a:solidFill>
                  <a:schemeClr val="bg1"/>
                </a:solidFill>
              </a:rPr>
              <a:t>used the Internet and 71% of them had used social media [Decker 2011]</a:t>
            </a:r>
            <a:endParaRPr lang="en-US" dirty="0">
              <a:solidFill>
                <a:schemeClr val="bg1"/>
              </a:solidFill>
            </a:endParaRP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45% </a:t>
            </a:r>
            <a:r>
              <a:rPr lang="en-US" dirty="0" smtClean="0">
                <a:solidFill>
                  <a:schemeClr val="bg1"/>
                </a:solidFill>
              </a:rPr>
              <a:t>of gang members have participated </a:t>
            </a:r>
            <a:r>
              <a:rPr lang="en-US" dirty="0" smtClean="0">
                <a:solidFill>
                  <a:schemeClr val="bg1"/>
                </a:solidFill>
              </a:rPr>
              <a:t>in online offensive activities and 8% </a:t>
            </a:r>
            <a:r>
              <a:rPr lang="en-US" dirty="0" smtClean="0">
                <a:solidFill>
                  <a:schemeClr val="bg1"/>
                </a:solidFill>
              </a:rPr>
              <a:t>of them have recruited </a:t>
            </a:r>
            <a:r>
              <a:rPr lang="en-US" dirty="0" smtClean="0">
                <a:solidFill>
                  <a:schemeClr val="bg1"/>
                </a:solidFill>
              </a:rPr>
              <a:t>new members online [Pyrooz 2013]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>
          <a:xfrm>
            <a:off x="0" y="6383945"/>
            <a:ext cx="9144000" cy="219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– http</a:t>
            </a:r>
            <a:r>
              <a:rPr lang="en-US" sz="1000" dirty="0">
                <a:solidFill>
                  <a:schemeClr val="tx2"/>
                </a:solidFill>
              </a:rPr>
              <a:t>://www.sciencenutshell.com/wp-content/uploads/2014/12/o-GANG-VIOLENCE-facebook.jpg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2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There are other spectators too…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2" y="1555157"/>
            <a:ext cx="3000375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6" y="4103556"/>
            <a:ext cx="1770428" cy="183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645" y="4103556"/>
            <a:ext cx="1764708" cy="1834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108260"/>
            <a:ext cx="1770428" cy="1834914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325252" y="6160344"/>
            <a:ext cx="8493496" cy="297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Source 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But there’s a problem…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463846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564904"/>
            <a:ext cx="4032448" cy="272634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0" y="6013721"/>
            <a:ext cx="9144000" cy="50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Wijeratne, </a:t>
            </a:r>
            <a:r>
              <a:rPr lang="en-US" dirty="0" smtClean="0">
                <a:solidFill>
                  <a:schemeClr val="bg1"/>
                </a:solidFill>
              </a:rPr>
              <a:t>Sanjaya et al. </a:t>
            </a:r>
            <a:r>
              <a:rPr lang="en-US" dirty="0">
                <a:solidFill>
                  <a:schemeClr val="bg1"/>
                </a:solidFill>
              </a:rPr>
              <a:t>"Analyzing the </a:t>
            </a:r>
            <a:r>
              <a:rPr lang="en-US" dirty="0" smtClean="0">
                <a:solidFill>
                  <a:schemeClr val="bg1"/>
                </a:solidFill>
              </a:rPr>
              <a:t>Social Media Footprint </a:t>
            </a:r>
            <a:r>
              <a:rPr lang="en-US" dirty="0">
                <a:solidFill>
                  <a:schemeClr val="bg1"/>
                </a:solidFill>
              </a:rPr>
              <a:t>of </a:t>
            </a:r>
            <a:r>
              <a:rPr lang="en-US" dirty="0" smtClean="0">
                <a:solidFill>
                  <a:schemeClr val="bg1"/>
                </a:solidFill>
              </a:rPr>
              <a:t>Street Gangs" </a:t>
            </a: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smtClean="0">
                <a:solidFill>
                  <a:schemeClr val="bg1"/>
                </a:solidFill>
              </a:rPr>
              <a:t>IEEE ISI 2015, doi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10.1109/ISI.2015.7165945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Source </a:t>
            </a:r>
            <a:r>
              <a:rPr lang="en-US" sz="1000" dirty="0" smtClean="0">
                <a:solidFill>
                  <a:schemeClr val="bg1"/>
                </a:solidFill>
              </a:rPr>
              <a:t>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32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854911"/>
            <a:ext cx="9144000" cy="1211992"/>
          </a:xfrm>
          <a:solidFill>
            <a:schemeClr val="bg1">
              <a:alpha val="0"/>
            </a:schemeClr>
          </a:solidFill>
        </p:spPr>
        <p:txBody>
          <a:bodyPr>
            <a:noAutofit/>
          </a:bodyPr>
          <a:lstStyle/>
          <a:p>
            <a:pPr marL="228600" algn="ctr"/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Enhance 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Twitter Gang Member Profile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Identification with 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Word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Embeddings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>
          <a:xfrm>
            <a:off x="0" y="6383945"/>
            <a:ext cx="9144000" cy="219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– http</a:t>
            </a:r>
            <a:r>
              <a:rPr lang="en-US" sz="1000" dirty="0">
                <a:solidFill>
                  <a:schemeClr val="tx2"/>
                </a:solidFill>
              </a:rPr>
              <a:t>://www.sciencenutshell.com/wp-content/uploads/2014/12/o-GANG-VIOLENCE-facebook.jpg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0" y="6088293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Balasuriya, Lakshika et al. “Finding Street Gang Members on Twitter”, Technical Report, Wright State University, 2016</a:t>
            </a:r>
          </a:p>
        </p:txBody>
      </p:sp>
    </p:spTree>
    <p:extLst>
      <p:ext uri="{BB962C8B-B14F-4D97-AF65-F5344CB8AC3E}">
        <p14:creationId xmlns:p14="http://schemas.microsoft.com/office/powerpoint/2010/main" val="236776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Gang Member Dataset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923289"/>
              </p:ext>
            </p:extLst>
          </p:nvPr>
        </p:nvGraphicFramePr>
        <p:xfrm>
          <a:off x="611560" y="3140968"/>
          <a:ext cx="78867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927126"/>
                <a:gridCol w="1971675"/>
                <a:gridCol w="19716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Words from each 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Non-gang</a:t>
                      </a:r>
                      <a:r>
                        <a:rPr lang="en-US" baseline="0" dirty="0" smtClean="0"/>
                        <a:t> Member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Tweets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3,825,092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45,213,027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49,038,119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Descriptions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3,348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21,182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24,530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Emoji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732,712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3,685,669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4,418,381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YouTube Videos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554,857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10,459,235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11,041,092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Images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10,162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73,252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83,414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5,126,176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59,452,365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64,578,536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612135"/>
              </p:ext>
            </p:extLst>
          </p:nvPr>
        </p:nvGraphicFramePr>
        <p:xfrm>
          <a:off x="611560" y="1397000"/>
          <a:ext cx="784887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944216"/>
                <a:gridCol w="1944216"/>
                <a:gridCol w="19442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Non-gang</a:t>
                      </a:r>
                      <a:r>
                        <a:rPr lang="en-US" baseline="0" dirty="0" smtClean="0"/>
                        <a:t> Member Class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Total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</a:t>
                      </a:r>
                      <a:r>
                        <a:rPr lang="en-US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of </a:t>
                      </a:r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400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2,865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3,265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 of Tweets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821,412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7,238,758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8,060,170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Balasuriya, Lakshika et al. “Finding Street Gang Members on Twitter”, Technical Report, Wright State University, 2016</a:t>
            </a:r>
          </a:p>
        </p:txBody>
      </p:sp>
    </p:spTree>
    <p:extLst>
      <p:ext uri="{BB962C8B-B14F-4D97-AF65-F5344CB8AC3E}">
        <p14:creationId xmlns:p14="http://schemas.microsoft.com/office/powerpoint/2010/main" val="4212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Feature Type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–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 Tweets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2" y="1484784"/>
            <a:ext cx="4458182" cy="446449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12" y="1484784"/>
            <a:ext cx="4458181" cy="4464496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216617" y="5877272"/>
            <a:ext cx="4269492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Words from Gang Member’s Tweets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4615356" y="5884516"/>
            <a:ext cx="4269492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Words from Non-gang Member’s Tweets</a:t>
            </a:r>
          </a:p>
        </p:txBody>
      </p:sp>
      <p:sp>
        <p:nvSpPr>
          <p:cNvPr id="17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Balasuriya, Lakshika et al. “Finding Street Gang Members on Twitter”, Technical Report, Wright State University, 2016</a:t>
            </a:r>
          </a:p>
        </p:txBody>
      </p:sp>
    </p:spTree>
    <p:extLst>
      <p:ext uri="{BB962C8B-B14F-4D97-AF65-F5344CB8AC3E}">
        <p14:creationId xmlns:p14="http://schemas.microsoft.com/office/powerpoint/2010/main" val="2205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Feature Type – Profile Descriptions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8" y="4315229"/>
            <a:ext cx="2016224" cy="155239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3" y="1772816"/>
            <a:ext cx="6365507" cy="4032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8" y="1844824"/>
            <a:ext cx="2016224" cy="1669379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Balasuriya, Lakshika et al. “Finding Street Gang Members on Twitter”, Technical Report, Wright State University, </a:t>
            </a:r>
            <a:r>
              <a:rPr lang="en-US" dirty="0">
                <a:solidFill>
                  <a:schemeClr val="tx2"/>
                </a:solidFill>
              </a:rPr>
              <a:t>2016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*Example </a:t>
            </a:r>
            <a:r>
              <a:rPr lang="en-US" dirty="0" smtClean="0">
                <a:solidFill>
                  <a:schemeClr val="tx2"/>
                </a:solidFill>
              </a:rPr>
              <a:t>Twitter profiles </a:t>
            </a:r>
            <a:r>
              <a:rPr lang="en-US" dirty="0">
                <a:solidFill>
                  <a:schemeClr val="tx2"/>
                </a:solidFill>
              </a:rPr>
              <a:t>shown above are public data reported in </a:t>
            </a:r>
            <a:r>
              <a:rPr lang="en-US" dirty="0" smtClean="0">
                <a:solidFill>
                  <a:schemeClr val="tx2"/>
                </a:solidFill>
              </a:rPr>
              <a:t>news articles. </a:t>
            </a:r>
            <a:r>
              <a:rPr lang="en-US" dirty="0">
                <a:solidFill>
                  <a:schemeClr val="tx2"/>
                </a:solidFill>
              </a:rPr>
              <a:t>They are not part of our research dataset.</a:t>
            </a: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2771800" y="5805264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Word usage in profile descriptions: Gang Vs. Non-gang members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2195736" y="1628800"/>
            <a:ext cx="497871" cy="4248472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Percent of profiles that contain the word in profile description</a:t>
            </a:r>
          </a:p>
        </p:txBody>
      </p:sp>
    </p:spTree>
    <p:extLst>
      <p:ext uri="{BB962C8B-B14F-4D97-AF65-F5344CB8AC3E}">
        <p14:creationId xmlns:p14="http://schemas.microsoft.com/office/powerpoint/2010/main" val="757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18035</TotalTime>
  <Words>1777</Words>
  <Application>Microsoft Office PowerPoint</Application>
  <PresentationFormat>Letter Paper (8.5x11 in)</PresentationFormat>
  <Paragraphs>269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What does gang related research tell us?</vt:lpstr>
      <vt:lpstr>There are other spectators too…</vt:lpstr>
      <vt:lpstr>But there’s a problem…</vt:lpstr>
      <vt:lpstr>Enhance Twitter Gang Member Profile Identification with Word Embeddings</vt:lpstr>
      <vt:lpstr>Gang Member Dataset </vt:lpstr>
      <vt:lpstr>Feature Type – Tweets</vt:lpstr>
      <vt:lpstr>Feature Type – Profile Descriptions</vt:lpstr>
      <vt:lpstr>Feature Types – Emoji </vt:lpstr>
      <vt:lpstr>Feature Types – YouTube Links </vt:lpstr>
      <vt:lpstr>Feature Types – Profile Images </vt:lpstr>
      <vt:lpstr>Classification Approach </vt:lpstr>
      <vt:lpstr>Classification Approach Cont. </vt:lpstr>
      <vt:lpstr>Representing Training Examples </vt:lpstr>
      <vt:lpstr>Representing Training Examples Cont.</vt:lpstr>
      <vt:lpstr>Representing Training Examples Cont.</vt:lpstr>
      <vt:lpstr>Classification Results </vt:lpstr>
      <vt:lpstr>Results Interpretation</vt:lpstr>
      <vt:lpstr>Results Interpretation Cont.</vt:lpstr>
      <vt:lpstr>Challenges and Future work</vt:lpstr>
      <vt:lpstr>PowerPoint Presentation</vt:lpstr>
      <vt:lpstr>PowerPoint Presentation</vt:lpstr>
      <vt:lpstr>References</vt:lpstr>
      <vt:lpstr>References Cont.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 Wijeratne</dc:creator>
  <cp:lastModifiedBy>SanJ Wijeratne</cp:lastModifiedBy>
  <cp:revision>265</cp:revision>
  <dcterms:created xsi:type="dcterms:W3CDTF">2015-05-21T19:35:45Z</dcterms:created>
  <dcterms:modified xsi:type="dcterms:W3CDTF">2016-07-10T06:00:21Z</dcterms:modified>
</cp:coreProperties>
</file>